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42CDE7A3-02BD-4039-AF19-F51DB2327FFA}" type="datetimeFigureOut">
              <a:rPr lang="en-US" smtClean="0"/>
              <a:t>7/20/2013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C6D6AAFB-ADBC-478E-AFB2-3F8256CB56B3}"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CDE7A3-02BD-4039-AF19-F51DB2327FFA}" type="datetimeFigureOut">
              <a:rPr lang="en-US" smtClean="0"/>
              <a:t>7/20/2013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6AAFB-ADBC-478E-AFB2-3F8256CB56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CDE7A3-02BD-4039-AF19-F51DB2327FFA}" type="datetimeFigureOut">
              <a:rPr lang="en-US" smtClean="0"/>
              <a:t>7/20/2013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6D6AAFB-ADBC-478E-AFB2-3F8256CB56B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CDE7A3-02BD-4039-AF19-F51DB2327FFA}" type="datetimeFigureOut">
              <a:rPr lang="en-US" smtClean="0"/>
              <a:t>7/20/2013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D6AAFB-ADBC-478E-AFB2-3F8256CB56B3}"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42CDE7A3-02BD-4039-AF19-F51DB2327FFA}" type="datetimeFigureOut">
              <a:rPr lang="en-US" smtClean="0"/>
              <a:t>7/20/2013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C6D6AAFB-ADBC-478E-AFB2-3F8256CB56B3}"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CDE7A3-02BD-4039-AF19-F51DB2327FFA}" type="datetimeFigureOut">
              <a:rPr lang="en-US" smtClean="0"/>
              <a:t>7/20/2013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D6AAFB-ADBC-478E-AFB2-3F8256CB56B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CDE7A3-02BD-4039-AF19-F51DB2327FFA}" type="datetimeFigureOut">
              <a:rPr lang="en-US" smtClean="0"/>
              <a:t>7/20/2013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D6AAFB-ADBC-478E-AFB2-3F8256CB56B3}"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CDE7A3-02BD-4039-AF19-F51DB2327FFA}" type="datetimeFigureOut">
              <a:rPr lang="en-US" smtClean="0"/>
              <a:t>7/20/2013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D6AAFB-ADBC-478E-AFB2-3F8256CB56B3}"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2CDE7A3-02BD-4039-AF19-F51DB2327FFA}" type="datetimeFigureOut">
              <a:rPr lang="en-US" smtClean="0"/>
              <a:t>7/20/2013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D6AAFB-ADBC-478E-AFB2-3F8256CB56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E7A3-02BD-4039-AF19-F51DB2327FFA}" type="datetimeFigureOut">
              <a:rPr lang="en-US" smtClean="0"/>
              <a:t>7/20/2013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C6D6AAFB-ADBC-478E-AFB2-3F8256CB56B3}"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E7A3-02BD-4039-AF19-F51DB2327FFA}" type="datetimeFigureOut">
              <a:rPr lang="en-US" smtClean="0"/>
              <a:t>7/20/2013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D6AAFB-ADBC-478E-AFB2-3F8256CB56B3}"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42CDE7A3-02BD-4039-AF19-F51DB2327FFA}" type="datetimeFigureOut">
              <a:rPr lang="en-US" smtClean="0"/>
              <a:t>7/20/2013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C6D6AAFB-ADBC-478E-AFB2-3F8256CB56B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latin typeface="Arabic Typesetting" pitchFamily="66" charset="-78"/>
                <a:cs typeface="Arabic Typesetting" pitchFamily="66" charset="-78"/>
              </a:rPr>
              <a:t>Summer School Session, 2013</a:t>
            </a:r>
            <a:endParaRPr lang="en-US" sz="2400" dirty="0">
              <a:latin typeface="Arabic Typesetting" pitchFamily="66" charset="-78"/>
              <a:cs typeface="Arabic Typesetting" pitchFamily="66" charset="-78"/>
            </a:endParaRPr>
          </a:p>
        </p:txBody>
      </p:sp>
      <p:sp>
        <p:nvSpPr>
          <p:cNvPr id="2" name="Title 1"/>
          <p:cNvSpPr>
            <a:spLocks noGrp="1"/>
          </p:cNvSpPr>
          <p:nvPr>
            <p:ph type="title"/>
          </p:nvPr>
        </p:nvSpPr>
        <p:spPr>
          <a:xfrm>
            <a:off x="381000" y="457200"/>
            <a:ext cx="6324600" cy="1828800"/>
          </a:xfrm>
        </p:spPr>
        <p:txBody>
          <a:bodyPr/>
          <a:lstStyle/>
          <a:p>
            <a:pPr algn="l"/>
            <a:r>
              <a:rPr lang="en-US" dirty="0" smtClean="0">
                <a:latin typeface="Arabic Typesetting" pitchFamily="66" charset="-78"/>
                <a:cs typeface="Arabic Typesetting" pitchFamily="66" charset="-78"/>
              </a:rPr>
              <a:t>Introduction to Civics Eight - VBMS</a:t>
            </a:r>
            <a:endParaRPr lang="en-US" dirty="0">
              <a:latin typeface="Arabic Typesetting" pitchFamily="66" charset="-78"/>
              <a:cs typeface="Arabic Typesetting" pitchFamily="66"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362200"/>
            <a:ext cx="3124200" cy="2967486"/>
          </a:xfrm>
          <a:prstGeom prst="rect">
            <a:avLst/>
          </a:prstGeom>
        </p:spPr>
      </p:pic>
    </p:spTree>
    <p:extLst>
      <p:ext uri="{BB962C8B-B14F-4D97-AF65-F5344CB8AC3E}">
        <p14:creationId xmlns:p14="http://schemas.microsoft.com/office/powerpoint/2010/main" val="1947579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2400" dirty="0" smtClean="0">
                <a:latin typeface="Arabic Typesetting" pitchFamily="66" charset="-78"/>
                <a:cs typeface="Arabic Typesetting" pitchFamily="66" charset="-78"/>
              </a:rPr>
              <a:t>Part I.  A Brief Survey of Democracy in World History</a:t>
            </a:r>
            <a:endParaRPr lang="en-US" sz="2400" dirty="0">
              <a:latin typeface="Arabic Typesetting" pitchFamily="66" charset="-78"/>
              <a:cs typeface="Arabic Typesetting" pitchFamily="66" charset="-78"/>
            </a:endParaRPr>
          </a:p>
        </p:txBody>
      </p:sp>
      <p:sp>
        <p:nvSpPr>
          <p:cNvPr id="5" name="Title 4"/>
          <p:cNvSpPr>
            <a:spLocks noGrp="1"/>
          </p:cNvSpPr>
          <p:nvPr>
            <p:ph type="title"/>
          </p:nvPr>
        </p:nvSpPr>
        <p:spPr>
          <a:xfrm>
            <a:off x="304800" y="304800"/>
            <a:ext cx="6324600" cy="1645920"/>
          </a:xfrm>
        </p:spPr>
        <p:txBody>
          <a:bodyPr/>
          <a:lstStyle/>
          <a:p>
            <a:r>
              <a:rPr lang="en-US" dirty="0" smtClean="0">
                <a:latin typeface="Arabic Typesetting" pitchFamily="66" charset="-78"/>
                <a:cs typeface="Arabic Typesetting" pitchFamily="66" charset="-78"/>
              </a:rPr>
              <a:t>Vocabulary Matching Activity for Unit One</a:t>
            </a:r>
            <a:endParaRPr lang="en-US" dirty="0">
              <a:latin typeface="Arabic Typesetting" pitchFamily="66" charset="-78"/>
              <a:cs typeface="Arabic Typesetting" pitchFamily="66"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892240"/>
            <a:ext cx="6272508" cy="4279959"/>
          </a:xfrm>
          <a:prstGeom prst="rect">
            <a:avLst/>
          </a:prstGeom>
        </p:spPr>
      </p:pic>
    </p:spTree>
    <p:extLst>
      <p:ext uri="{BB962C8B-B14F-4D97-AF65-F5344CB8AC3E}">
        <p14:creationId xmlns:p14="http://schemas.microsoft.com/office/powerpoint/2010/main" val="382375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981200"/>
            <a:ext cx="7018443" cy="44958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1.  The Declaration of Independence</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158425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9122" y="1719263"/>
            <a:ext cx="7151156" cy="4406900"/>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2.  The Roman Republic</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480050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828800"/>
            <a:ext cx="6969124" cy="4367972"/>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3. Athens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46521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8620" y="2276793"/>
            <a:ext cx="5852160" cy="3291840"/>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4.  The Magna </a:t>
            </a:r>
            <a:r>
              <a:rPr lang="en-US" dirty="0" err="1" smtClean="0">
                <a:latin typeface="Arabic Typesetting" pitchFamily="66" charset="-78"/>
                <a:cs typeface="Arabic Typesetting" pitchFamily="66" charset="-78"/>
              </a:rPr>
              <a:t>Carta</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8681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5.  The mayflower Compact</a:t>
            </a:r>
            <a:endParaRPr lang="en-US" dirty="0">
              <a:latin typeface="Arabic Typesetting" pitchFamily="66" charset="-78"/>
              <a:cs typeface="Arabic Typesetting" pitchFamily="66" charset="-78"/>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27300" y="1719263"/>
            <a:ext cx="6514799" cy="4406900"/>
          </a:xfrm>
        </p:spPr>
      </p:pic>
    </p:spTree>
    <p:extLst>
      <p:ext uri="{BB962C8B-B14F-4D97-AF65-F5344CB8AC3E}">
        <p14:creationId xmlns:p14="http://schemas.microsoft.com/office/powerpoint/2010/main" val="3468550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981200"/>
            <a:ext cx="6934200" cy="4467225"/>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6.  The English Bill of Rights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104811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2247900"/>
            <a:ext cx="6095999" cy="3429000"/>
          </a:xfrm>
        </p:spPr>
      </p:pic>
      <p:sp>
        <p:nvSpPr>
          <p:cNvPr id="3" name="Title 2"/>
          <p:cNvSpPr>
            <a:spLocks noGrp="1"/>
          </p:cNvSpPr>
          <p:nvPr>
            <p:ph type="title"/>
          </p:nvPr>
        </p:nvSpPr>
        <p:spPr>
          <a:xfrm>
            <a:off x="304800" y="457200"/>
            <a:ext cx="8381260" cy="1054394"/>
          </a:xfrm>
        </p:spPr>
        <p:txBody>
          <a:bodyPr/>
          <a:lstStyle/>
          <a:p>
            <a:r>
              <a:rPr lang="en-US" dirty="0" smtClean="0">
                <a:latin typeface="Arabic Typesetting" pitchFamily="66" charset="-78"/>
                <a:cs typeface="Arabic Typesetting" pitchFamily="66" charset="-78"/>
              </a:rPr>
              <a:t>7.  The Articles of Confederation</a:t>
            </a:r>
            <a:endParaRPr lang="en-US" dirty="0">
              <a:latin typeface="Arabic Typesetting" pitchFamily="66" charset="-78"/>
              <a:cs typeface="Arabic Typesetting" pitchFamily="66"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74667">
            <a:off x="5674892" y="2057672"/>
            <a:ext cx="2744804" cy="4419600"/>
          </a:xfrm>
          <a:prstGeom prst="rect">
            <a:avLst/>
          </a:prstGeom>
        </p:spPr>
      </p:pic>
    </p:spTree>
    <p:extLst>
      <p:ext uri="{BB962C8B-B14F-4D97-AF65-F5344CB8AC3E}">
        <p14:creationId xmlns:p14="http://schemas.microsoft.com/office/powerpoint/2010/main" val="734562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8.  The Albany Plan of Union</a:t>
            </a:r>
            <a:endParaRPr lang="en-US" dirty="0">
              <a:latin typeface="Arabic Typesetting" pitchFamily="66" charset="-78"/>
              <a:cs typeface="Arabic Typesetting"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2640" y="1719263"/>
            <a:ext cx="6364119" cy="4406900"/>
          </a:xfrm>
        </p:spPr>
      </p:pic>
    </p:spTree>
    <p:extLst>
      <p:ext uri="{BB962C8B-B14F-4D97-AF65-F5344CB8AC3E}">
        <p14:creationId xmlns:p14="http://schemas.microsoft.com/office/powerpoint/2010/main" val="2939575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5924" y="1719263"/>
            <a:ext cx="3481152" cy="4406900"/>
          </a:xfrm>
        </p:spPr>
      </p:pic>
      <p:sp>
        <p:nvSpPr>
          <p:cNvPr id="5" name="Content Placeholder 4"/>
          <p:cNvSpPr>
            <a:spLocks noGrp="1"/>
          </p:cNvSpPr>
          <p:nvPr>
            <p:ph sz="half" idx="2"/>
          </p:nvPr>
        </p:nvSpPr>
        <p:spPr/>
        <p:txBody>
          <a:bodyPr>
            <a:normAutofit fontScale="92500" lnSpcReduction="20000"/>
          </a:bodyPr>
          <a:lstStyle/>
          <a:p>
            <a:pPr marL="45720" indent="0">
              <a:buNone/>
            </a:pPr>
            <a:r>
              <a:rPr lang="en-US" dirty="0" smtClean="0">
                <a:latin typeface="Arabic Typesetting" pitchFamily="66" charset="-78"/>
                <a:cs typeface="Arabic Typesetting" pitchFamily="66" charset="-78"/>
              </a:rPr>
              <a:t>“All men are by nature equally free and independent…”</a:t>
            </a:r>
          </a:p>
          <a:p>
            <a:pPr marL="45720" indent="0">
              <a:buNone/>
            </a:pPr>
            <a:endParaRPr lang="en-US" dirty="0">
              <a:latin typeface="Arabic Typesetting" pitchFamily="66" charset="-78"/>
              <a:cs typeface="Arabic Typesetting" pitchFamily="66" charset="-78"/>
            </a:endParaRPr>
          </a:p>
          <a:p>
            <a:pPr marL="45720" indent="0">
              <a:buNone/>
            </a:pPr>
            <a:r>
              <a:rPr lang="en-US" dirty="0">
                <a:latin typeface="Arabic Typesetting" pitchFamily="66" charset="-78"/>
                <a:cs typeface="Arabic Typesetting" pitchFamily="66" charset="-78"/>
              </a:rPr>
              <a:t>"whenever any government shall be found inadequate or contrary to these purposes, a majority of the community hath an indubitable, unalienable, and indefeasible right to reform, alter or abolish it, in such manner as shall be judged most conducive to the public weal."</a:t>
            </a:r>
          </a:p>
        </p:txBody>
      </p:sp>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9.  The Virginia Declaration of Rights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680283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r>
              <a:rPr lang="en-US" sz="2400" dirty="0" smtClean="0">
                <a:latin typeface="Arabic Typesetting" pitchFamily="66" charset="-78"/>
                <a:cs typeface="Arabic Typesetting" pitchFamily="66" charset="-78"/>
              </a:rPr>
              <a:t>Released Items, Fall 2011</a:t>
            </a:r>
            <a:endParaRPr lang="en-US" sz="2400" dirty="0">
              <a:latin typeface="Arabic Typesetting" pitchFamily="66" charset="-78"/>
              <a:cs typeface="Arabic Typesetting" pitchFamily="66" charset="-78"/>
            </a:endParaRPr>
          </a:p>
        </p:txBody>
      </p:sp>
      <p:sp>
        <p:nvSpPr>
          <p:cNvPr id="4" name="Title 3"/>
          <p:cNvSpPr>
            <a:spLocks noGrp="1"/>
          </p:cNvSpPr>
          <p:nvPr>
            <p:ph type="title"/>
          </p:nvPr>
        </p:nvSpPr>
        <p:spPr>
          <a:xfrm>
            <a:off x="304800" y="4572000"/>
            <a:ext cx="6324600" cy="1645920"/>
          </a:xfrm>
        </p:spPr>
        <p:txBody>
          <a:bodyPr/>
          <a:lstStyle/>
          <a:p>
            <a:pPr algn="l"/>
            <a:r>
              <a:rPr lang="en-US" dirty="0" smtClean="0">
                <a:latin typeface="Arabic Typesetting" pitchFamily="66" charset="-78"/>
                <a:cs typeface="Arabic Typesetting" pitchFamily="66" charset="-78"/>
              </a:rPr>
              <a:t>Civics Eight Test taking Practice</a:t>
            </a:r>
            <a:endParaRPr lang="en-US" dirty="0">
              <a:latin typeface="Arabic Typesetting" pitchFamily="66" charset="-78"/>
              <a:cs typeface="Arabic Typesetting" pitchFamily="66" charset="-78"/>
            </a:endParaRPr>
          </a:p>
        </p:txBody>
      </p:sp>
      <p:pic>
        <p:nvPicPr>
          <p:cNvPr id="6" name="Picture 5"/>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99653" y="1295400"/>
            <a:ext cx="5325035" cy="2743200"/>
          </a:xfrm>
          <a:prstGeom prst="rect">
            <a:avLst/>
          </a:prstGeom>
        </p:spPr>
      </p:pic>
    </p:spTree>
    <p:extLst>
      <p:ext uri="{BB962C8B-B14F-4D97-AF65-F5344CB8AC3E}">
        <p14:creationId xmlns:p14="http://schemas.microsoft.com/office/powerpoint/2010/main" val="1135315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42172" y="1719263"/>
            <a:ext cx="3468656" cy="4406900"/>
          </a:xfrm>
        </p:spPr>
      </p:pic>
      <p:sp>
        <p:nvSpPr>
          <p:cNvPr id="3" name="Content Placeholder 2"/>
          <p:cNvSpPr>
            <a:spLocks noGrp="1"/>
          </p:cNvSpPr>
          <p:nvPr>
            <p:ph sz="half" idx="2"/>
          </p:nvPr>
        </p:nvSpPr>
        <p:spPr/>
        <p:txBody>
          <a:bodyPr>
            <a:normAutofit fontScale="77500" lnSpcReduction="20000"/>
          </a:bodyPr>
          <a:lstStyle/>
          <a:p>
            <a:pPr marL="45720" indent="0">
              <a:buNone/>
            </a:pPr>
            <a:r>
              <a:rPr lang="en-US" dirty="0" smtClean="0">
                <a:latin typeface="Arabic Typesetting" pitchFamily="66" charset="-78"/>
                <a:cs typeface="Arabic Typesetting" pitchFamily="66" charset="-78"/>
              </a:rPr>
              <a:t>“Be </a:t>
            </a:r>
            <a:r>
              <a:rPr lang="en-US" dirty="0">
                <a:latin typeface="Arabic Typesetting" pitchFamily="66" charset="-78"/>
                <a:cs typeface="Arabic Typesetting" pitchFamily="66" charset="-78"/>
              </a:rPr>
              <a:t>it enacted by General Assembly that no man shall be compelled to frequent or support any religious worship, place, or ministry whatsoever, nor shall be enforced, restrained, molested, or burthened in his body or goods, nor shall otherwise suffer on account of his religious opinions or belief, but that all men shall be free to profess, and by argument to maintain, their opinions in matters of Religion, and that the same shall in no wise diminish, enlarge or affect their civil capacities</a:t>
            </a:r>
            <a:r>
              <a:rPr lang="en-US" dirty="0" smtClean="0">
                <a:latin typeface="Arabic Typesetting" pitchFamily="66" charset="-78"/>
                <a:cs typeface="Arabic Typesetting" pitchFamily="66" charset="-78"/>
              </a:rPr>
              <a:t>.</a:t>
            </a:r>
          </a:p>
          <a:p>
            <a:pPr marL="45720" indent="0">
              <a:buNone/>
            </a:pPr>
            <a:r>
              <a:rPr lang="en-US" b="1" dirty="0">
                <a:latin typeface="Arabic Typesetting" pitchFamily="66" charset="-78"/>
                <a:cs typeface="Arabic Typesetting" pitchFamily="66" charset="-78"/>
              </a:rPr>
              <a:t>	</a:t>
            </a:r>
            <a:r>
              <a:rPr lang="en-US" b="1" dirty="0" smtClean="0">
                <a:latin typeface="Arabic Typesetting" pitchFamily="66" charset="-78"/>
                <a:cs typeface="Arabic Typesetting" pitchFamily="66" charset="-78"/>
              </a:rPr>
              <a:t>- Thomas Jefferson</a:t>
            </a:r>
          </a:p>
        </p:txBody>
      </p:sp>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10. The Virginia Statute of religious Freedom</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40018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9353" y="1719263"/>
            <a:ext cx="5190694" cy="44069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11.  The Charters of the Virginia Company of London</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688689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1396" y="2072577"/>
            <a:ext cx="5626608" cy="3700272"/>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12.  The United States Constitution</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1715802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3048000" cy="4407408"/>
          </a:xfrm>
        </p:spPr>
        <p:txBody>
          <a:bodyPr>
            <a:normAutofit/>
          </a:bodyPr>
          <a:lstStyle/>
          <a:p>
            <a:pPr marL="45720" indent="0">
              <a:buNone/>
            </a:pPr>
            <a:r>
              <a:rPr lang="en-US" dirty="0" smtClean="0">
                <a:latin typeface="Arabic Typesetting" pitchFamily="66" charset="-78"/>
                <a:cs typeface="Arabic Typesetting" pitchFamily="66" charset="-78"/>
              </a:rPr>
              <a:t>The Consumer Product Safety Commission, the National Highway Traffic Safety Administration, and the Food and Drug Administration are all agencies of the Federal Government.</a:t>
            </a:r>
            <a:endParaRPr lang="en-US" dirty="0">
              <a:latin typeface="Arabic Typesetting" pitchFamily="66" charset="-78"/>
              <a:cs typeface="Arabic Typesetting" pitchFamily="66" charset="-78"/>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81400" y="2362200"/>
            <a:ext cx="5011639" cy="3276600"/>
          </a:xfrm>
        </p:spPr>
      </p:pic>
      <p:sp>
        <p:nvSpPr>
          <p:cNvPr id="3" name="Title 2"/>
          <p:cNvSpPr>
            <a:spLocks noGrp="1"/>
          </p:cNvSpPr>
          <p:nvPr>
            <p:ph type="title"/>
          </p:nvPr>
        </p:nvSpPr>
        <p:spPr/>
        <p:txBody>
          <a:bodyPr/>
          <a:lstStyle/>
          <a:p>
            <a:r>
              <a:rPr lang="en-US" dirty="0" smtClean="0">
                <a:latin typeface="Arabic Typesetting" pitchFamily="66" charset="-78"/>
                <a:cs typeface="Arabic Typesetting" pitchFamily="66" charset="-78"/>
              </a:rPr>
              <a:t>D.  Government Agencies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93866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45720" indent="0">
              <a:buNone/>
            </a:pPr>
            <a:r>
              <a:rPr lang="en-US" dirty="0" smtClean="0">
                <a:latin typeface="Arabic Typesetting" pitchFamily="66" charset="-78"/>
                <a:cs typeface="Arabic Typesetting" pitchFamily="66" charset="-78"/>
              </a:rPr>
              <a:t>“Opportunity cost” refers to what you miss out on while you are pursuing other goals.  You can’t work after school and study; therefore, when you choose to work a job, the opportunity cost is study time. Everybody needs to study hard to succeed in high school.</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2133600"/>
            <a:ext cx="4019340" cy="36576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C.  The Time She could have spent studying</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329542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marL="45720" indent="0">
              <a:buNone/>
            </a:pPr>
            <a:r>
              <a:rPr lang="en-US" dirty="0" smtClean="0">
                <a:latin typeface="Arabic Typesetting" pitchFamily="66" charset="-78"/>
                <a:cs typeface="Arabic Typesetting" pitchFamily="66" charset="-78"/>
              </a:rPr>
              <a:t>Most registered voters choose to vote for either the Republican or the Democratic Party.  But in many states, voters don’t register by their party.  In Virginia, most voters are independents, meaning that individuals without any political affiliation must be courted for our votes!</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4648200" y="1905000"/>
            <a:ext cx="4114800" cy="41148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A.  Independent voters help decide elections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480643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2971800" cy="4407408"/>
          </a:xfrm>
        </p:spPr>
        <p:txBody>
          <a:bodyPr>
            <a:normAutofit fontScale="92500" lnSpcReduction="20000"/>
          </a:bodyPr>
          <a:lstStyle/>
          <a:p>
            <a:pPr marL="45720" indent="0">
              <a:buNone/>
            </a:pPr>
            <a:r>
              <a:rPr lang="en-US" dirty="0" smtClean="0">
                <a:latin typeface="Arabic Typesetting" pitchFamily="66" charset="-78"/>
                <a:cs typeface="Arabic Typesetting" pitchFamily="66" charset="-78"/>
              </a:rPr>
              <a:t>Political Action Committees are able to raise enormous sums of money and use it to promote candidates who they agree with on the major issues in the election.  Each year, PACs become more influential in determining the winning candidates in elections. </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981200"/>
            <a:ext cx="5116286" cy="35814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C.  Raise Money for candidates who support the same views</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1507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45720" indent="0">
              <a:buNone/>
            </a:pPr>
            <a:r>
              <a:rPr lang="en-US" dirty="0" smtClean="0">
                <a:latin typeface="Arabic Typesetting" pitchFamily="66" charset="-78"/>
                <a:cs typeface="Arabic Typesetting" pitchFamily="66" charset="-78"/>
              </a:rPr>
              <a:t>The Circuit Court in Virginia will hear serious cases, including civil cases involving large sums o money, or, more importantly, serious crimes called felonies.  The General District Court would handle traffic violations or lesser offenses called misdemeanors.</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93324" y="1719263"/>
            <a:ext cx="2948351" cy="4406900"/>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D.  Circuit Court</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733465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3048000" cy="4757928"/>
          </a:xfrm>
        </p:spPr>
        <p:txBody>
          <a:bodyPr>
            <a:normAutofit fontScale="92500" lnSpcReduction="20000"/>
          </a:bodyPr>
          <a:lstStyle/>
          <a:p>
            <a:pPr marL="45720" indent="0">
              <a:buNone/>
            </a:pPr>
            <a:r>
              <a:rPr lang="en-US" dirty="0" smtClean="0">
                <a:latin typeface="Arabic Typesetting" pitchFamily="66" charset="-78"/>
                <a:cs typeface="Arabic Typesetting" pitchFamily="66" charset="-78"/>
              </a:rPr>
              <a:t>In the United States we respect the rule of law.  This means that no one – from the President of the United States to the lowliest member of the School Board to a member of the US military – is immune from the law.  This is not the case in a nation like Russia, for example, where Vladimir Putin rules arbitrarily.  </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429000" y="1904292"/>
            <a:ext cx="5410200" cy="4036841"/>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A. A City Council Member is found guilty of speeding.</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530782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2590800" cy="4407408"/>
          </a:xfrm>
        </p:spPr>
        <p:txBody>
          <a:bodyPr>
            <a:normAutofit fontScale="77500" lnSpcReduction="20000"/>
          </a:bodyPr>
          <a:lstStyle/>
          <a:p>
            <a:pPr marL="45720" indent="0">
              <a:buNone/>
            </a:pPr>
            <a:r>
              <a:rPr lang="en-US" dirty="0" smtClean="0">
                <a:latin typeface="Arabic Typesetting" pitchFamily="66" charset="-78"/>
                <a:cs typeface="Arabic Typesetting" pitchFamily="66" charset="-78"/>
              </a:rPr>
              <a:t>The President of the United States appoints judges to the United States Court of Appeals.  The judges are subject to approval from the Congress.  In this sense, both branches of government hold a check upon the Judiciary.  Judges are appointed for life during good conduct, so it is important to make wise choices in who sits on the bench. </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09925" y="2222500"/>
            <a:ext cx="5238750" cy="3400425"/>
          </a:xfrm>
        </p:spPr>
      </p:pic>
      <p:sp>
        <p:nvSpPr>
          <p:cNvPr id="4" name="Title 3"/>
          <p:cNvSpPr>
            <a:spLocks noGrp="1"/>
          </p:cNvSpPr>
          <p:nvPr>
            <p:ph type="title"/>
          </p:nvPr>
        </p:nvSpPr>
        <p:spPr/>
        <p:txBody>
          <a:bodyPr/>
          <a:lstStyle/>
          <a:p>
            <a:r>
              <a:rPr lang="en-US" dirty="0" smtClean="0">
                <a:latin typeface="Arabic Typesetting" pitchFamily="66" charset="-78"/>
                <a:cs typeface="Arabic Typesetting" pitchFamily="66" charset="-78"/>
              </a:rPr>
              <a:t>B.  The Executive Branch of the National Government</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6681482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1199</TotalTime>
  <Words>675</Words>
  <Application>Microsoft Office PowerPoint</Application>
  <PresentationFormat>On-screen Show (4:3)</PresentationFormat>
  <Paragraphs>37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Grid</vt:lpstr>
      <vt:lpstr>Introduction to Civics Eight - VBMS</vt:lpstr>
      <vt:lpstr>Civics Eight Test taking Practice</vt:lpstr>
      <vt:lpstr>D.  Government Agencies</vt:lpstr>
      <vt:lpstr>C.  The Time She could have spent studying</vt:lpstr>
      <vt:lpstr>A.  Independent voters help decide elections</vt:lpstr>
      <vt:lpstr>C.  Raise Money for candidates who support the same views</vt:lpstr>
      <vt:lpstr>D.  Circuit Court</vt:lpstr>
      <vt:lpstr>A. A City Council Member is found guilty of speeding.</vt:lpstr>
      <vt:lpstr>B.  The Executive Branch of the National Government</vt:lpstr>
      <vt:lpstr>Vocabulary Matching Activity for Unit One</vt:lpstr>
      <vt:lpstr>1.  The Declaration of Independence</vt:lpstr>
      <vt:lpstr>2.  The Roman Republic</vt:lpstr>
      <vt:lpstr>3. Athens</vt:lpstr>
      <vt:lpstr>4.  The Magna Carta</vt:lpstr>
      <vt:lpstr>5.  The mayflower Compact</vt:lpstr>
      <vt:lpstr>6.  The English Bill of Rights</vt:lpstr>
      <vt:lpstr>7.  The Articles of Confederation</vt:lpstr>
      <vt:lpstr>8.  The Albany Plan of Union</vt:lpstr>
      <vt:lpstr>9.  The Virginia Declaration of Rights</vt:lpstr>
      <vt:lpstr>10. The Virginia Statute of religious Freedom</vt:lpstr>
      <vt:lpstr>11.  The Charters of the Virginia Company of London</vt:lpstr>
      <vt:lpstr>12.  The United States Constitution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Civics Eight - VBMS</dc:title>
  <dc:creator>Adam</dc:creator>
  <cp:lastModifiedBy>Adam</cp:lastModifiedBy>
  <cp:revision>15</cp:revision>
  <dcterms:created xsi:type="dcterms:W3CDTF">2013-07-21T03:15:40Z</dcterms:created>
  <dcterms:modified xsi:type="dcterms:W3CDTF">2013-07-21T23:15:29Z</dcterms:modified>
</cp:coreProperties>
</file>